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xlsx" ContentType="application/vnd.openxmlformats-officedocument.spreadsheetml.sheet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9" r:id="rId1"/>
  </p:sldMasterIdLst>
  <p:notesMasterIdLst>
    <p:notesMasterId r:id="rId9"/>
  </p:notesMasterIdLst>
  <p:sldIdLst>
    <p:sldId id="779" r:id="rId2"/>
    <p:sldId id="794" r:id="rId3"/>
    <p:sldId id="780" r:id="rId4"/>
    <p:sldId id="781" r:id="rId5"/>
    <p:sldId id="793" r:id="rId6"/>
    <p:sldId id="782" r:id="rId7"/>
    <p:sldId id="783" r:id="rId8"/>
  </p:sldIdLst>
  <p:sldSz cx="9144000" cy="6858000" type="screen4x3"/>
  <p:notesSz cx="6858000" cy="9144000"/>
  <p:defaultTextStyle>
    <a:defPPr>
      <a:defRPr lang="en-GB"/>
    </a:defPPr>
    <a:lvl1pPr algn="l" defTabSz="449263" rtl="0" fontAlgn="base">
      <a:lnSpc>
        <a:spcPct val="92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" charset="0"/>
        <a:cs typeface="Arial" charset="0"/>
      </a:defRPr>
    </a:lvl1pPr>
    <a:lvl2pPr marL="457200" algn="l" defTabSz="449263" rtl="0" fontAlgn="base">
      <a:lnSpc>
        <a:spcPct val="92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" charset="0"/>
        <a:cs typeface="Arial" charset="0"/>
      </a:defRPr>
    </a:lvl2pPr>
    <a:lvl3pPr marL="914400" algn="l" defTabSz="449263" rtl="0" fontAlgn="base">
      <a:lnSpc>
        <a:spcPct val="92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" charset="0"/>
        <a:cs typeface="Arial" charset="0"/>
      </a:defRPr>
    </a:lvl3pPr>
    <a:lvl4pPr marL="1371600" algn="l" defTabSz="449263" rtl="0" fontAlgn="base">
      <a:lnSpc>
        <a:spcPct val="92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" charset="0"/>
        <a:cs typeface="Arial" charset="0"/>
      </a:defRPr>
    </a:lvl4pPr>
    <a:lvl5pPr marL="1828800" algn="l" defTabSz="449263" rtl="0" fontAlgn="base">
      <a:lnSpc>
        <a:spcPct val="92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charset="0"/>
      <a:defRPr kern="1200">
        <a:solidFill>
          <a:schemeClr val="bg1"/>
        </a:solidFill>
        <a:latin typeface="Arial" charset="0"/>
        <a:ea typeface="Arial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bg1"/>
        </a:solidFill>
        <a:latin typeface="Arial" charset="0"/>
        <a:ea typeface="Arial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bg1"/>
        </a:solidFill>
        <a:latin typeface="Arial" charset="0"/>
        <a:ea typeface="Arial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bg1"/>
        </a:solidFill>
        <a:latin typeface="Arial" charset="0"/>
        <a:ea typeface="Arial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bg1"/>
        </a:solidFill>
        <a:latin typeface="Arial" charset="0"/>
        <a:ea typeface="Arial" charset="0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222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85" autoAdjust="0"/>
    <p:restoredTop sz="94660"/>
  </p:normalViewPr>
  <p:slideViewPr>
    <p:cSldViewPr>
      <p:cViewPr varScale="1">
        <p:scale>
          <a:sx n="107" d="100"/>
          <a:sy n="107" d="100"/>
        </p:scale>
        <p:origin x="-1128" y="-104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interSettings" Target="printerSettings/printerSettings1.bin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Give</c:v>
                </c:pt>
              </c:strCache>
            </c:strRef>
          </c:tx>
          <c:spPr>
            <a:solidFill>
              <a:srgbClr val="660066"/>
            </a:solidFill>
          </c:spPr>
          <c:invertIfNegative val="0"/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Sheet1!$B$2</c:f>
              <c:numCache>
                <c:formatCode>General</c:formatCode>
                <c:ptCount val="1"/>
                <c:pt idx="0">
                  <c:v>394.0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Receive</c:v>
                </c:pt>
              </c:strCache>
            </c:strRef>
          </c:tx>
          <c:spPr>
            <a:solidFill>
              <a:schemeClr val="accent6"/>
            </a:solidFill>
          </c:spPr>
          <c:invertIfNegative val="0"/>
          <c:cat>
            <c:numRef>
              <c:f>Sheet1!$A$2</c:f>
              <c:numCache>
                <c:formatCode>General</c:formatCode>
                <c:ptCount val="1"/>
              </c:numCache>
            </c:numRef>
          </c:cat>
          <c:val>
            <c:numRef>
              <c:f>Sheet1!$C$2</c:f>
              <c:numCache>
                <c:formatCode>General</c:formatCode>
                <c:ptCount val="1"/>
                <c:pt idx="0">
                  <c:v>776.0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50785368"/>
        <c:axId val="550790616"/>
      </c:barChart>
      <c:catAx>
        <c:axId val="55078536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550790616"/>
        <c:crosses val="autoZero"/>
        <c:auto val="1"/>
        <c:lblAlgn val="ctr"/>
        <c:lblOffset val="100"/>
        <c:noMultiLvlLbl val="0"/>
      </c:catAx>
      <c:valAx>
        <c:axId val="550790616"/>
        <c:scaling>
          <c:orientation val="minMax"/>
          <c:min val="300.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Movement onset (ms)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550785368"/>
        <c:crosses val="autoZero"/>
        <c:crossBetween val="between"/>
        <c:majorUnit val="100.0"/>
        <c:minorUnit val="10.0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/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68625" cy="45561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buClr>
                <a:srgbClr val="2F636F"/>
              </a:buCl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3884613" y="0"/>
            <a:ext cx="2968625" cy="45561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buClr>
                <a:srgbClr val="2F636F"/>
              </a:buCl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7654" name="Rectangle 5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68825" cy="342741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8" name="Rectangle 6"/>
          <p:cNvSpPr>
            <a:spLocks noGrp="1" noChangeArrowheads="1"/>
          </p:cNvSpPr>
          <p:nvPr>
            <p:ph type="body"/>
          </p:nvPr>
        </p:nvSpPr>
        <p:spPr bwMode="auto">
          <a:xfrm>
            <a:off x="1125538" y="4356100"/>
            <a:ext cx="4605337" cy="411321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0" y="8685213"/>
            <a:ext cx="2968625" cy="45402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buClr>
                <a:srgbClr val="2F636F"/>
              </a:buCl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80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3884613" y="8685213"/>
            <a:ext cx="2968625" cy="454025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buClr>
                <a:srgbClr val="2F636F"/>
              </a:buClr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charset="0"/>
              </a:defRPr>
            </a:lvl1pPr>
          </a:lstStyle>
          <a:p>
            <a:pPr>
              <a:defRPr/>
            </a:pPr>
            <a:fld id="{73B4C254-40CE-6440-82F8-E411533F13F8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282937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-128"/>
        <a:cs typeface="ＭＳ Ｐゴシック" charset="-128"/>
      </a:defRPr>
    </a:lvl1pPr>
    <a:lvl2pPr marL="37931725" indent="-37474525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-128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-128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-128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27825" y="1604963"/>
            <a:ext cx="2089150" cy="452437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4963"/>
            <a:ext cx="6118225" cy="452437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6025" y="1987550"/>
            <a:ext cx="6330950" cy="187007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4963"/>
            <a:ext cx="4037013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6613" y="1604963"/>
            <a:ext cx="4037012" cy="4524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486025" y="1987550"/>
            <a:ext cx="6330950" cy="187007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14339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4963"/>
            <a:ext cx="8226425" cy="452437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449263" rtl="0" eaLnBrk="0" fontAlgn="base" hangingPunct="0">
        <a:lnSpc>
          <a:spcPct val="92000"/>
        </a:lnSpc>
        <a:spcBef>
          <a:spcPct val="0"/>
        </a:spcBef>
        <a:spcAft>
          <a:spcPct val="0"/>
        </a:spcAft>
        <a:buClr>
          <a:srgbClr val="BE311A"/>
        </a:buClr>
        <a:buSzPct val="100000"/>
        <a:buFont typeface="Arial" charset="0"/>
        <a:defRPr sz="2600" b="1">
          <a:solidFill>
            <a:srgbClr val="BE311A"/>
          </a:solidFill>
          <a:latin typeface="+mj-lt"/>
          <a:ea typeface="+mj-ea"/>
          <a:cs typeface="+mj-cs"/>
        </a:defRPr>
      </a:lvl1pPr>
      <a:lvl2pPr algn="l" defTabSz="449263" rtl="0" eaLnBrk="0" fontAlgn="base" hangingPunct="0">
        <a:lnSpc>
          <a:spcPct val="92000"/>
        </a:lnSpc>
        <a:spcBef>
          <a:spcPct val="0"/>
        </a:spcBef>
        <a:spcAft>
          <a:spcPct val="0"/>
        </a:spcAft>
        <a:buClr>
          <a:srgbClr val="BE311A"/>
        </a:buClr>
        <a:buSzPct val="100000"/>
        <a:buFont typeface="Arial" charset="0"/>
        <a:defRPr sz="2600" b="1">
          <a:solidFill>
            <a:srgbClr val="BE311A"/>
          </a:solidFill>
          <a:latin typeface="Arial" charset="0"/>
          <a:ea typeface="Arial" charset="0"/>
          <a:cs typeface="Arial" charset="0"/>
        </a:defRPr>
      </a:lvl2pPr>
      <a:lvl3pPr algn="l" defTabSz="449263" rtl="0" eaLnBrk="0" fontAlgn="base" hangingPunct="0">
        <a:lnSpc>
          <a:spcPct val="92000"/>
        </a:lnSpc>
        <a:spcBef>
          <a:spcPct val="0"/>
        </a:spcBef>
        <a:spcAft>
          <a:spcPct val="0"/>
        </a:spcAft>
        <a:buClr>
          <a:srgbClr val="BE311A"/>
        </a:buClr>
        <a:buSzPct val="100000"/>
        <a:buFont typeface="Arial" charset="0"/>
        <a:defRPr sz="2600" b="1">
          <a:solidFill>
            <a:srgbClr val="BE311A"/>
          </a:solidFill>
          <a:latin typeface="Arial" charset="0"/>
          <a:ea typeface="Arial" charset="0"/>
          <a:cs typeface="Arial" charset="0"/>
        </a:defRPr>
      </a:lvl3pPr>
      <a:lvl4pPr algn="l" defTabSz="449263" rtl="0" eaLnBrk="0" fontAlgn="base" hangingPunct="0">
        <a:lnSpc>
          <a:spcPct val="92000"/>
        </a:lnSpc>
        <a:spcBef>
          <a:spcPct val="0"/>
        </a:spcBef>
        <a:spcAft>
          <a:spcPct val="0"/>
        </a:spcAft>
        <a:buClr>
          <a:srgbClr val="BE311A"/>
        </a:buClr>
        <a:buSzPct val="100000"/>
        <a:buFont typeface="Arial" charset="0"/>
        <a:defRPr sz="2600" b="1">
          <a:solidFill>
            <a:srgbClr val="BE311A"/>
          </a:solidFill>
          <a:latin typeface="Arial" charset="0"/>
          <a:ea typeface="Arial" charset="0"/>
          <a:cs typeface="Arial" charset="0"/>
        </a:defRPr>
      </a:lvl4pPr>
      <a:lvl5pPr algn="l" defTabSz="449263" rtl="0" eaLnBrk="0" fontAlgn="base" hangingPunct="0">
        <a:lnSpc>
          <a:spcPct val="92000"/>
        </a:lnSpc>
        <a:spcBef>
          <a:spcPct val="0"/>
        </a:spcBef>
        <a:spcAft>
          <a:spcPct val="0"/>
        </a:spcAft>
        <a:buClr>
          <a:srgbClr val="BE311A"/>
        </a:buClr>
        <a:buSzPct val="100000"/>
        <a:buFont typeface="Arial" charset="0"/>
        <a:defRPr sz="2600" b="1">
          <a:solidFill>
            <a:srgbClr val="BE311A"/>
          </a:solidFill>
          <a:latin typeface="Arial" charset="0"/>
          <a:ea typeface="Arial" charset="0"/>
          <a:cs typeface="Arial" charset="0"/>
        </a:defRPr>
      </a:lvl5pPr>
      <a:lvl6pPr marL="457200" algn="l" defTabSz="449263" rtl="0" fontAlgn="base">
        <a:lnSpc>
          <a:spcPct val="92000"/>
        </a:lnSpc>
        <a:spcBef>
          <a:spcPct val="0"/>
        </a:spcBef>
        <a:spcAft>
          <a:spcPct val="0"/>
        </a:spcAft>
        <a:buClr>
          <a:srgbClr val="BE311A"/>
        </a:buClr>
        <a:buSzPct val="100000"/>
        <a:buFont typeface="Arial" charset="0"/>
        <a:defRPr sz="2600" b="1">
          <a:solidFill>
            <a:srgbClr val="BE311A"/>
          </a:solidFill>
          <a:latin typeface="Arial" charset="0"/>
          <a:ea typeface="Arial" charset="0"/>
          <a:cs typeface="Arial" charset="0"/>
        </a:defRPr>
      </a:lvl6pPr>
      <a:lvl7pPr marL="914400" algn="l" defTabSz="449263" rtl="0" fontAlgn="base">
        <a:lnSpc>
          <a:spcPct val="92000"/>
        </a:lnSpc>
        <a:spcBef>
          <a:spcPct val="0"/>
        </a:spcBef>
        <a:spcAft>
          <a:spcPct val="0"/>
        </a:spcAft>
        <a:buClr>
          <a:srgbClr val="BE311A"/>
        </a:buClr>
        <a:buSzPct val="100000"/>
        <a:buFont typeface="Arial" charset="0"/>
        <a:defRPr sz="2600" b="1">
          <a:solidFill>
            <a:srgbClr val="BE311A"/>
          </a:solidFill>
          <a:latin typeface="Arial" charset="0"/>
          <a:ea typeface="Arial" charset="0"/>
          <a:cs typeface="Arial" charset="0"/>
        </a:defRPr>
      </a:lvl7pPr>
      <a:lvl8pPr marL="1371600" algn="l" defTabSz="449263" rtl="0" fontAlgn="base">
        <a:lnSpc>
          <a:spcPct val="92000"/>
        </a:lnSpc>
        <a:spcBef>
          <a:spcPct val="0"/>
        </a:spcBef>
        <a:spcAft>
          <a:spcPct val="0"/>
        </a:spcAft>
        <a:buClr>
          <a:srgbClr val="BE311A"/>
        </a:buClr>
        <a:buSzPct val="100000"/>
        <a:buFont typeface="Arial" charset="0"/>
        <a:defRPr sz="2600" b="1">
          <a:solidFill>
            <a:srgbClr val="BE311A"/>
          </a:solidFill>
          <a:latin typeface="Arial" charset="0"/>
          <a:ea typeface="Arial" charset="0"/>
          <a:cs typeface="Arial" charset="0"/>
        </a:defRPr>
      </a:lvl8pPr>
      <a:lvl9pPr marL="1828800" algn="l" defTabSz="449263" rtl="0" fontAlgn="base">
        <a:lnSpc>
          <a:spcPct val="92000"/>
        </a:lnSpc>
        <a:spcBef>
          <a:spcPct val="0"/>
        </a:spcBef>
        <a:spcAft>
          <a:spcPct val="0"/>
        </a:spcAft>
        <a:buClr>
          <a:srgbClr val="BE311A"/>
        </a:buClr>
        <a:buSzPct val="100000"/>
        <a:buFont typeface="Arial" charset="0"/>
        <a:defRPr sz="2600" b="1">
          <a:solidFill>
            <a:srgbClr val="BE311A"/>
          </a:solidFill>
          <a:latin typeface="Arial" charset="0"/>
          <a:ea typeface="Arial" charset="0"/>
          <a:cs typeface="Arial" charset="0"/>
        </a:defRPr>
      </a:lvl9pPr>
    </p:titleStyle>
    <p:bodyStyle>
      <a:lvl1pPr marL="339725" indent="-339725" algn="l" defTabSz="449263" rtl="0" eaLnBrk="0" fontAlgn="base" hangingPunct="0">
        <a:lnSpc>
          <a:spcPct val="92000"/>
        </a:lnSpc>
        <a:spcBef>
          <a:spcPts val="525"/>
        </a:spcBef>
        <a:spcAft>
          <a:spcPct val="0"/>
        </a:spcAft>
        <a:buClr>
          <a:srgbClr val="000000"/>
        </a:buClr>
        <a:buSzPct val="100000"/>
        <a:buFont typeface="Arial" charset="0"/>
        <a:buChar char="•"/>
        <a:defRPr sz="2100">
          <a:solidFill>
            <a:srgbClr val="000000"/>
          </a:solidFill>
          <a:latin typeface="+mn-lt"/>
          <a:ea typeface="+mn-ea"/>
          <a:cs typeface="+mn-cs"/>
        </a:defRPr>
      </a:lvl1pPr>
      <a:lvl2pPr marL="739775" indent="-282575" algn="l" defTabSz="449263" rtl="0" eaLnBrk="0" fontAlgn="base" hangingPunct="0">
        <a:lnSpc>
          <a:spcPct val="92000"/>
        </a:lnSpc>
        <a:spcBef>
          <a:spcPts val="450"/>
        </a:spcBef>
        <a:spcAft>
          <a:spcPct val="0"/>
        </a:spcAft>
        <a:buClr>
          <a:srgbClr val="000000"/>
        </a:buClr>
        <a:buSzPct val="100000"/>
        <a:buFont typeface="Arial" charset="0"/>
        <a:buChar char="–"/>
        <a:defRPr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lnSpc>
          <a:spcPct val="92000"/>
        </a:lnSpc>
        <a:spcBef>
          <a:spcPts val="450"/>
        </a:spcBef>
        <a:spcAft>
          <a:spcPct val="0"/>
        </a:spcAft>
        <a:buClr>
          <a:srgbClr val="000000"/>
        </a:buClr>
        <a:buSzPct val="100000"/>
        <a:buFont typeface="Arial" charset="0"/>
        <a:defRPr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lnSpc>
          <a:spcPct val="92000"/>
        </a:lnSpc>
        <a:spcBef>
          <a:spcPts val="450"/>
        </a:spcBef>
        <a:spcAft>
          <a:spcPct val="0"/>
        </a:spcAft>
        <a:buClr>
          <a:srgbClr val="000000"/>
        </a:buClr>
        <a:buSzPct val="100000"/>
        <a:buFont typeface="Arial" charset="0"/>
        <a:buChar char="–"/>
        <a:defRPr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lnSpc>
          <a:spcPct val="92000"/>
        </a:lnSpc>
        <a:spcBef>
          <a:spcPts val="450"/>
        </a:spcBef>
        <a:spcAft>
          <a:spcPct val="0"/>
        </a:spcAft>
        <a:buClr>
          <a:srgbClr val="000000"/>
        </a:buClr>
        <a:buSzPct val="100000"/>
        <a:buFont typeface="Arial" charset="0"/>
        <a:buChar char="»"/>
        <a:defRPr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fontAlgn="base">
        <a:lnSpc>
          <a:spcPct val="92000"/>
        </a:lnSpc>
        <a:spcBef>
          <a:spcPts val="450"/>
        </a:spcBef>
        <a:spcAft>
          <a:spcPct val="0"/>
        </a:spcAft>
        <a:buClr>
          <a:srgbClr val="000000"/>
        </a:buClr>
        <a:buSzPct val="100000"/>
        <a:buFont typeface="Arial" charset="0"/>
        <a:buChar char="»"/>
        <a:defRPr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fontAlgn="base">
        <a:lnSpc>
          <a:spcPct val="92000"/>
        </a:lnSpc>
        <a:spcBef>
          <a:spcPts val="450"/>
        </a:spcBef>
        <a:spcAft>
          <a:spcPct val="0"/>
        </a:spcAft>
        <a:buClr>
          <a:srgbClr val="000000"/>
        </a:buClr>
        <a:buSzPct val="100000"/>
        <a:buFont typeface="Arial" charset="0"/>
        <a:buChar char="»"/>
        <a:defRPr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fontAlgn="base">
        <a:lnSpc>
          <a:spcPct val="92000"/>
        </a:lnSpc>
        <a:spcBef>
          <a:spcPts val="450"/>
        </a:spcBef>
        <a:spcAft>
          <a:spcPct val="0"/>
        </a:spcAft>
        <a:buClr>
          <a:srgbClr val="000000"/>
        </a:buClr>
        <a:buSzPct val="100000"/>
        <a:buFont typeface="Arial" charset="0"/>
        <a:buChar char="»"/>
        <a:defRPr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fontAlgn="base">
        <a:lnSpc>
          <a:spcPct val="92000"/>
        </a:lnSpc>
        <a:spcBef>
          <a:spcPts val="450"/>
        </a:spcBef>
        <a:spcAft>
          <a:spcPct val="0"/>
        </a:spcAft>
        <a:buClr>
          <a:srgbClr val="000000"/>
        </a:buClr>
        <a:buSzPct val="100000"/>
        <a:buFont typeface="Arial" charset="0"/>
        <a:buChar char="»"/>
        <a:defRPr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3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1" name="Rectangle 2"/>
          <p:cNvSpPr>
            <a:spLocks/>
          </p:cNvSpPr>
          <p:nvPr/>
        </p:nvSpPr>
        <p:spPr bwMode="auto">
          <a:xfrm>
            <a:off x="1100112" y="1222146"/>
            <a:ext cx="1613022" cy="6828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600" dirty="0" err="1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Kourtis</a:t>
            </a:r>
            <a:r>
              <a:rPr lang="en-US" sz="1600" dirty="0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 et al., </a:t>
            </a:r>
            <a:r>
              <a:rPr lang="en-US" sz="1600" i="1" dirty="0" err="1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subm</a:t>
            </a:r>
            <a:r>
              <a:rPr lang="en-US" sz="1600" i="1" dirty="0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.</a:t>
            </a:r>
            <a:endParaRPr lang="en-US" sz="1600" dirty="0" smtClean="0">
              <a:solidFill>
                <a:schemeClr val="tx1"/>
              </a:solidFill>
              <a:latin typeface="Gill Sans"/>
              <a:ea typeface="Gill Sans" pitchFamily="-110" charset="0"/>
              <a:cs typeface="Gill Sans"/>
            </a:endParaRPr>
          </a:p>
          <a:p>
            <a:r>
              <a:rPr lang="en-US" sz="1600" dirty="0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 </a:t>
            </a:r>
          </a:p>
          <a:p>
            <a:endParaRPr lang="en-US" sz="1600" dirty="0">
              <a:solidFill>
                <a:schemeClr val="tx1"/>
              </a:solidFill>
              <a:latin typeface="Gill Sans"/>
              <a:ea typeface="Gill Sans" pitchFamily="-110" charset="0"/>
              <a:cs typeface="Gill Sans"/>
            </a:endParaRPr>
          </a:p>
        </p:txBody>
      </p:sp>
      <p:sp>
        <p:nvSpPr>
          <p:cNvPr id="186375" name="Rectangle 6"/>
          <p:cNvSpPr>
            <a:spLocks/>
          </p:cNvSpPr>
          <p:nvPr/>
        </p:nvSpPr>
        <p:spPr bwMode="auto">
          <a:xfrm>
            <a:off x="1066800" y="726093"/>
            <a:ext cx="1974900" cy="43088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2800" dirty="0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Joint Planning</a:t>
            </a:r>
            <a:endParaRPr lang="en-US" sz="2800" dirty="0">
              <a:solidFill>
                <a:schemeClr val="tx1"/>
              </a:solidFill>
              <a:latin typeface="Gill Sans"/>
              <a:ea typeface="Gill Sans" pitchFamily="-110" charset="0"/>
              <a:cs typeface="Gill Sans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685800"/>
            <a:ext cx="3313297" cy="1143000"/>
          </a:xfrm>
          <a:prstGeom prst="rect">
            <a:avLst/>
          </a:prstGeom>
        </p:spPr>
      </p:pic>
      <p:pic>
        <p:nvPicPr>
          <p:cNvPr id="6" name="Picture 5" descr="EEG_candl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12" y="2133600"/>
            <a:ext cx="5257800" cy="39433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3162" y="2869568"/>
            <a:ext cx="1367225" cy="1905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534202" y="486678"/>
            <a:ext cx="184666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1" name="Rectangle 2"/>
          <p:cNvSpPr>
            <a:spLocks/>
          </p:cNvSpPr>
          <p:nvPr/>
        </p:nvSpPr>
        <p:spPr bwMode="auto">
          <a:xfrm>
            <a:off x="1100112" y="1222146"/>
            <a:ext cx="1613022" cy="6828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600" dirty="0" err="1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Kourtis</a:t>
            </a:r>
            <a:r>
              <a:rPr lang="en-US" sz="1600" dirty="0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 et al., </a:t>
            </a:r>
            <a:r>
              <a:rPr lang="en-US" sz="1600" i="1" dirty="0" err="1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subm</a:t>
            </a:r>
            <a:r>
              <a:rPr lang="en-US" sz="1600" i="1" dirty="0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.</a:t>
            </a:r>
            <a:endParaRPr lang="en-US" sz="1600" dirty="0" smtClean="0">
              <a:solidFill>
                <a:schemeClr val="tx1"/>
              </a:solidFill>
              <a:latin typeface="Gill Sans"/>
              <a:ea typeface="Gill Sans" pitchFamily="-110" charset="0"/>
              <a:cs typeface="Gill Sans"/>
            </a:endParaRPr>
          </a:p>
          <a:p>
            <a:r>
              <a:rPr lang="en-US" sz="1600" dirty="0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 </a:t>
            </a:r>
          </a:p>
          <a:p>
            <a:endParaRPr lang="en-US" sz="1600" dirty="0">
              <a:solidFill>
                <a:schemeClr val="tx1"/>
              </a:solidFill>
              <a:latin typeface="Gill Sans"/>
              <a:ea typeface="Gill Sans" pitchFamily="-110" charset="0"/>
              <a:cs typeface="Gill Sans"/>
            </a:endParaRPr>
          </a:p>
        </p:txBody>
      </p:sp>
      <p:sp>
        <p:nvSpPr>
          <p:cNvPr id="186375" name="Rectangle 6"/>
          <p:cNvSpPr>
            <a:spLocks/>
          </p:cNvSpPr>
          <p:nvPr/>
        </p:nvSpPr>
        <p:spPr bwMode="auto">
          <a:xfrm>
            <a:off x="1066800" y="726093"/>
            <a:ext cx="1974900" cy="43088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2800" dirty="0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Joint Planning</a:t>
            </a:r>
            <a:endParaRPr lang="en-US" sz="2800" dirty="0">
              <a:solidFill>
                <a:schemeClr val="tx1"/>
              </a:solidFill>
              <a:latin typeface="Gill Sans"/>
              <a:ea typeface="Gill Sans" pitchFamily="-110" charset="0"/>
              <a:cs typeface="Gill Sans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685800"/>
            <a:ext cx="3313297" cy="1143000"/>
          </a:xfrm>
          <a:prstGeom prst="rect">
            <a:avLst/>
          </a:prstGeom>
        </p:spPr>
      </p:pic>
      <p:pic>
        <p:nvPicPr>
          <p:cNvPr id="6" name="Picture 5" descr="EEG_candl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112" y="2133600"/>
            <a:ext cx="5257800" cy="39433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3162" y="2869568"/>
            <a:ext cx="1367225" cy="1905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534202" y="486678"/>
            <a:ext cx="184666" cy="35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3902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1" name="Rectangle 2"/>
          <p:cNvSpPr>
            <a:spLocks/>
          </p:cNvSpPr>
          <p:nvPr/>
        </p:nvSpPr>
        <p:spPr bwMode="auto">
          <a:xfrm>
            <a:off x="1066800" y="1222146"/>
            <a:ext cx="1741062" cy="6828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600" dirty="0" err="1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Kourtis</a:t>
            </a:r>
            <a:r>
              <a:rPr lang="en-US" sz="1600" dirty="0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 et al., </a:t>
            </a:r>
            <a:r>
              <a:rPr lang="en-US" sz="1600" i="1" dirty="0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in prep.</a:t>
            </a:r>
            <a:endParaRPr lang="en-US" sz="1600" dirty="0" smtClean="0">
              <a:solidFill>
                <a:schemeClr val="tx1"/>
              </a:solidFill>
              <a:latin typeface="Gill Sans"/>
              <a:ea typeface="Gill Sans" pitchFamily="-110" charset="0"/>
              <a:cs typeface="Gill Sans"/>
            </a:endParaRPr>
          </a:p>
          <a:p>
            <a:r>
              <a:rPr lang="en-US" sz="1600" dirty="0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 </a:t>
            </a:r>
          </a:p>
          <a:p>
            <a:endParaRPr lang="en-US" sz="1600" dirty="0">
              <a:solidFill>
                <a:schemeClr val="tx1"/>
              </a:solidFill>
              <a:latin typeface="Gill Sans"/>
              <a:ea typeface="Gill Sans" pitchFamily="-110" charset="0"/>
              <a:cs typeface="Gill Sans"/>
            </a:endParaRPr>
          </a:p>
        </p:txBody>
      </p:sp>
      <p:sp>
        <p:nvSpPr>
          <p:cNvPr id="186375" name="Rectangle 6"/>
          <p:cNvSpPr>
            <a:spLocks/>
          </p:cNvSpPr>
          <p:nvPr/>
        </p:nvSpPr>
        <p:spPr bwMode="auto">
          <a:xfrm>
            <a:off x="1050019" y="726093"/>
            <a:ext cx="1974900" cy="43088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2800" dirty="0" smtClean="0">
                <a:latin typeface="Gill Sans"/>
                <a:ea typeface="Gill Sans" pitchFamily="-110" charset="0"/>
                <a:cs typeface="Gill Sans"/>
              </a:rPr>
              <a:t>Joint Planning</a:t>
            </a:r>
            <a:endParaRPr lang="en-US" sz="2800" dirty="0">
              <a:solidFill>
                <a:schemeClr val="tx1"/>
              </a:solidFill>
              <a:latin typeface="Gill Sans"/>
              <a:ea typeface="Gill Sans" pitchFamily="-110" charset="0"/>
              <a:cs typeface="Gill Sans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685800"/>
            <a:ext cx="3313297" cy="1143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2514600"/>
            <a:ext cx="6705600" cy="3047677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1" name="Rectangle 2"/>
          <p:cNvSpPr>
            <a:spLocks/>
          </p:cNvSpPr>
          <p:nvPr/>
        </p:nvSpPr>
        <p:spPr bwMode="auto">
          <a:xfrm>
            <a:off x="1066800" y="1222146"/>
            <a:ext cx="1593285" cy="6828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600" dirty="0" err="1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Kourtis</a:t>
            </a:r>
            <a:r>
              <a:rPr lang="en-US" sz="1600" dirty="0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 et al. </a:t>
            </a:r>
            <a:r>
              <a:rPr lang="en-US" sz="1600" dirty="0" err="1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subm</a:t>
            </a:r>
            <a:r>
              <a:rPr lang="en-US" sz="1600" i="1" dirty="0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.</a:t>
            </a:r>
            <a:endParaRPr lang="en-US" sz="1600" dirty="0" smtClean="0">
              <a:solidFill>
                <a:schemeClr val="tx1"/>
              </a:solidFill>
              <a:latin typeface="Gill Sans"/>
              <a:ea typeface="Gill Sans" pitchFamily="-110" charset="0"/>
              <a:cs typeface="Gill Sans"/>
            </a:endParaRPr>
          </a:p>
          <a:p>
            <a:r>
              <a:rPr lang="en-US" sz="1600" dirty="0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 </a:t>
            </a:r>
          </a:p>
          <a:p>
            <a:endParaRPr lang="en-US" sz="1600" dirty="0">
              <a:solidFill>
                <a:schemeClr val="tx1"/>
              </a:solidFill>
              <a:latin typeface="Gill Sans"/>
              <a:ea typeface="Gill Sans" pitchFamily="-110" charset="0"/>
              <a:cs typeface="Gill Sans"/>
            </a:endParaRPr>
          </a:p>
        </p:txBody>
      </p:sp>
      <p:sp>
        <p:nvSpPr>
          <p:cNvPr id="186375" name="Rectangle 6"/>
          <p:cNvSpPr>
            <a:spLocks/>
          </p:cNvSpPr>
          <p:nvPr/>
        </p:nvSpPr>
        <p:spPr bwMode="auto">
          <a:xfrm>
            <a:off x="1066800" y="726093"/>
            <a:ext cx="1974900" cy="43088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2800" dirty="0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Joint Planning</a:t>
            </a:r>
            <a:endParaRPr lang="en-US" sz="2800" dirty="0">
              <a:solidFill>
                <a:schemeClr val="tx1"/>
              </a:solidFill>
              <a:latin typeface="Gill Sans"/>
              <a:ea typeface="Gill Sans" pitchFamily="-110" charset="0"/>
              <a:cs typeface="Gill Sans"/>
            </a:endParaRPr>
          </a:p>
        </p:txBody>
      </p:sp>
      <p:sp>
        <p:nvSpPr>
          <p:cNvPr id="9" name="TextBox 6"/>
          <p:cNvSpPr txBox="1">
            <a:spLocks noChangeArrowheads="1"/>
          </p:cNvSpPr>
          <p:nvPr/>
        </p:nvSpPr>
        <p:spPr bwMode="auto">
          <a:xfrm>
            <a:off x="1042987" y="1882657"/>
            <a:ext cx="4062413" cy="29000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endParaRPr lang="en-US" sz="2200" dirty="0" smtClean="0">
              <a:solidFill>
                <a:srgbClr val="000000"/>
              </a:solidFill>
              <a:latin typeface="Gill Sans"/>
              <a:ea typeface="Trebuchet MS" pitchFamily="-111" charset="0"/>
              <a:cs typeface="Gill Sans"/>
            </a:endParaRPr>
          </a:p>
          <a:p>
            <a:r>
              <a:rPr lang="en-US" sz="2200" dirty="0" smtClean="0">
                <a:solidFill>
                  <a:srgbClr val="000000"/>
                </a:solidFill>
                <a:latin typeface="Gill Sans"/>
                <a:ea typeface="Trebuchet MS" pitchFamily="-111" charset="0"/>
                <a:cs typeface="Gill Sans"/>
              </a:rPr>
              <a:t>The P3a amplitude is larger when participants prepare for joint action.</a:t>
            </a:r>
          </a:p>
          <a:p>
            <a:endParaRPr lang="en-US" sz="2200" dirty="0" smtClean="0">
              <a:solidFill>
                <a:srgbClr val="000000"/>
              </a:solidFill>
              <a:latin typeface="Gill Sans"/>
              <a:ea typeface="Trebuchet MS" pitchFamily="-111" charset="0"/>
              <a:cs typeface="Gill Sans"/>
            </a:endParaRPr>
          </a:p>
          <a:p>
            <a:r>
              <a:rPr lang="en-US" sz="2200" dirty="0" smtClean="0">
                <a:solidFill>
                  <a:srgbClr val="000000"/>
                </a:solidFill>
                <a:latin typeface="Gill Sans"/>
                <a:ea typeface="Trebuchet MS" pitchFamily="-111" charset="0"/>
                <a:cs typeface="Gill Sans"/>
              </a:rPr>
              <a:t>This likely reflects a more complex task representation, where the other’s part is specified in addition to one’s own.</a:t>
            </a:r>
            <a:endParaRPr lang="en-US" sz="2200" dirty="0">
              <a:solidFill>
                <a:srgbClr val="000000"/>
              </a:solidFill>
              <a:latin typeface="Gill Sans"/>
              <a:ea typeface="Trebuchet MS" pitchFamily="-111" charset="0"/>
              <a:cs typeface="Gill San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0200" y="1828800"/>
            <a:ext cx="2053428" cy="3315222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1" name="Rectangle 2"/>
          <p:cNvSpPr>
            <a:spLocks/>
          </p:cNvSpPr>
          <p:nvPr/>
        </p:nvSpPr>
        <p:spPr bwMode="auto">
          <a:xfrm>
            <a:off x="1066800" y="1222146"/>
            <a:ext cx="1741062" cy="682854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1600" dirty="0" err="1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Kourtis</a:t>
            </a:r>
            <a:r>
              <a:rPr lang="en-US" sz="1600" dirty="0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 et al., </a:t>
            </a:r>
            <a:r>
              <a:rPr lang="en-US" sz="1600" i="1" dirty="0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in prep.</a:t>
            </a:r>
            <a:endParaRPr lang="en-US" sz="1600" dirty="0" smtClean="0">
              <a:solidFill>
                <a:schemeClr val="tx1"/>
              </a:solidFill>
              <a:latin typeface="Gill Sans"/>
              <a:ea typeface="Gill Sans" pitchFamily="-110" charset="0"/>
              <a:cs typeface="Gill Sans"/>
            </a:endParaRPr>
          </a:p>
          <a:p>
            <a:r>
              <a:rPr lang="en-US" sz="1600" dirty="0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 </a:t>
            </a:r>
          </a:p>
          <a:p>
            <a:endParaRPr lang="en-US" sz="1600" dirty="0">
              <a:solidFill>
                <a:schemeClr val="tx1"/>
              </a:solidFill>
              <a:latin typeface="Gill Sans"/>
              <a:ea typeface="Gill Sans" pitchFamily="-110" charset="0"/>
              <a:cs typeface="Gill Sans"/>
            </a:endParaRPr>
          </a:p>
        </p:txBody>
      </p:sp>
      <p:sp>
        <p:nvSpPr>
          <p:cNvPr id="186375" name="Rectangle 6"/>
          <p:cNvSpPr>
            <a:spLocks/>
          </p:cNvSpPr>
          <p:nvPr/>
        </p:nvSpPr>
        <p:spPr bwMode="auto">
          <a:xfrm>
            <a:off x="1066800" y="740456"/>
            <a:ext cx="2821285" cy="4021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2800" dirty="0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Giving vs. Receiving</a:t>
            </a:r>
            <a:endParaRPr lang="en-US" sz="2800" dirty="0">
              <a:solidFill>
                <a:schemeClr val="tx1"/>
              </a:solidFill>
              <a:latin typeface="Gill Sans"/>
              <a:ea typeface="Gill Sans" pitchFamily="-110" charset="0"/>
              <a:cs typeface="Gill Sans"/>
            </a:endParaRPr>
          </a:p>
        </p:txBody>
      </p:sp>
      <p:sp>
        <p:nvSpPr>
          <p:cNvPr id="9" name="TextBox 6"/>
          <p:cNvSpPr txBox="1">
            <a:spLocks noChangeArrowheads="1"/>
          </p:cNvSpPr>
          <p:nvPr/>
        </p:nvSpPr>
        <p:spPr bwMode="auto">
          <a:xfrm>
            <a:off x="1042987" y="1882657"/>
            <a:ext cx="3681413" cy="32115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endParaRPr lang="en-US" sz="2200" dirty="0" smtClean="0">
              <a:solidFill>
                <a:srgbClr val="000000"/>
              </a:solidFill>
              <a:latin typeface="Gill Sans"/>
              <a:ea typeface="Trebuchet MS" pitchFamily="-111" charset="0"/>
              <a:cs typeface="Gill Sans"/>
            </a:endParaRPr>
          </a:p>
          <a:p>
            <a:r>
              <a:rPr lang="en-US" sz="2200" dirty="0" smtClean="0">
                <a:solidFill>
                  <a:srgbClr val="000000"/>
                </a:solidFill>
                <a:latin typeface="Gill Sans"/>
                <a:ea typeface="Trebuchet MS" pitchFamily="-111" charset="0"/>
                <a:cs typeface="Gill Sans"/>
              </a:rPr>
              <a:t>Giving actions are initiated much faster than receiving actions.</a:t>
            </a:r>
          </a:p>
          <a:p>
            <a:endParaRPr lang="en-US" sz="2200" dirty="0" smtClean="0">
              <a:solidFill>
                <a:srgbClr val="000000"/>
              </a:solidFill>
              <a:latin typeface="Gill Sans"/>
              <a:ea typeface="Trebuchet MS" pitchFamily="-111" charset="0"/>
              <a:cs typeface="Gill Sans"/>
            </a:endParaRPr>
          </a:p>
          <a:p>
            <a:r>
              <a:rPr lang="en-US" sz="2200" dirty="0" smtClean="0">
                <a:solidFill>
                  <a:srgbClr val="000000"/>
                </a:solidFill>
                <a:latin typeface="Gill Sans"/>
                <a:ea typeface="Trebuchet MS" pitchFamily="-111" charset="0"/>
                <a:cs typeface="Gill Sans"/>
              </a:rPr>
              <a:t>If the CNV reflected just the preparation of one’s own action, it should peak much later in the receiver than in the giver.</a:t>
            </a:r>
            <a:endParaRPr lang="en-US" sz="2200" dirty="0">
              <a:solidFill>
                <a:srgbClr val="000000"/>
              </a:solidFill>
              <a:latin typeface="Gill Sans"/>
              <a:ea typeface="Trebuchet MS" pitchFamily="-111" charset="0"/>
              <a:cs typeface="Gill Sans"/>
            </a:endParaRPr>
          </a:p>
        </p:txBody>
      </p:sp>
      <p:graphicFrame>
        <p:nvGraphicFramePr>
          <p:cNvPr id="8" name="Chart 7"/>
          <p:cNvGraphicFramePr/>
          <p:nvPr/>
        </p:nvGraphicFramePr>
        <p:xfrm>
          <a:off x="4495800" y="2133600"/>
          <a:ext cx="4419600" cy="304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143000" y="4876800"/>
            <a:ext cx="7487371" cy="144992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>
              <a:buClr>
                <a:srgbClr val="BE311A"/>
              </a:buClr>
              <a:tabLst>
                <a:tab pos="0" algn="l"/>
                <a:tab pos="314805" algn="l"/>
                <a:tab pos="630727" algn="l"/>
                <a:tab pos="946648" algn="l"/>
                <a:tab pos="1262570" algn="l"/>
                <a:tab pos="1578491" algn="l"/>
                <a:tab pos="1894412" algn="l"/>
                <a:tab pos="2210333" algn="l"/>
                <a:tab pos="2526255" algn="l"/>
                <a:tab pos="2842176" algn="l"/>
                <a:tab pos="3158098" algn="l"/>
                <a:tab pos="3474019" algn="l"/>
                <a:tab pos="3789941" algn="l"/>
                <a:tab pos="4105862" algn="l"/>
                <a:tab pos="4421783" algn="l"/>
                <a:tab pos="4737705" algn="l"/>
                <a:tab pos="5053626" algn="l"/>
                <a:tab pos="5369547" algn="l"/>
                <a:tab pos="5685469" algn="l"/>
                <a:tab pos="6001390" algn="l"/>
                <a:tab pos="6317312" algn="l"/>
                <a:tab pos="6617604" algn="l"/>
                <a:tab pos="7126651" algn="l"/>
                <a:tab pos="7635697" algn="l"/>
              </a:tabLst>
            </a:pPr>
            <a:r>
              <a:rPr lang="en-GB" sz="2400" dirty="0">
                <a:solidFill>
                  <a:schemeClr val="tx1"/>
                </a:solidFill>
                <a:latin typeface="Gill Sans"/>
                <a:cs typeface="Gill Sans"/>
              </a:rPr>
              <a:t>The </a:t>
            </a:r>
            <a:r>
              <a:rPr lang="en-GB" sz="2400" b="1" dirty="0">
                <a:solidFill>
                  <a:schemeClr val="tx1"/>
                </a:solidFill>
                <a:latin typeface="Gill Sans"/>
                <a:cs typeface="Gill Sans"/>
              </a:rPr>
              <a:t>motor </a:t>
            </a:r>
            <a:r>
              <a:rPr lang="en-GB" sz="2400" b="1" dirty="0" smtClean="0">
                <a:solidFill>
                  <a:schemeClr val="tx1"/>
                </a:solidFill>
                <a:latin typeface="Gill Sans"/>
                <a:cs typeface="Gill Sans"/>
              </a:rPr>
              <a:t>CNV</a:t>
            </a:r>
            <a:r>
              <a:rPr lang="en-GB" sz="2400" dirty="0" smtClean="0">
                <a:solidFill>
                  <a:schemeClr val="tx1"/>
                </a:solidFill>
                <a:latin typeface="Gill Sans"/>
                <a:cs typeface="Gill Sans"/>
              </a:rPr>
              <a:t> in the receive condition </a:t>
            </a:r>
            <a:r>
              <a:rPr lang="en-GB" sz="2400" b="1" dirty="0">
                <a:solidFill>
                  <a:schemeClr val="tx1"/>
                </a:solidFill>
                <a:latin typeface="Gill Sans"/>
                <a:cs typeface="Gill Sans"/>
              </a:rPr>
              <a:t>peaked</a:t>
            </a:r>
            <a:r>
              <a:rPr lang="en-GB" sz="2400" dirty="0">
                <a:solidFill>
                  <a:schemeClr val="tx1"/>
                </a:solidFill>
                <a:latin typeface="Gill Sans"/>
                <a:cs typeface="Gill Sans"/>
              </a:rPr>
              <a:t> around the time of the </a:t>
            </a:r>
            <a:r>
              <a:rPr lang="en-GB" sz="2400" b="1" dirty="0">
                <a:solidFill>
                  <a:schemeClr val="tx1"/>
                </a:solidFill>
                <a:latin typeface="Gill Sans"/>
                <a:cs typeface="Gill Sans"/>
              </a:rPr>
              <a:t>partner’s response </a:t>
            </a:r>
            <a:r>
              <a:rPr lang="en-GB" sz="2400" dirty="0" smtClean="0">
                <a:solidFill>
                  <a:schemeClr val="tx1"/>
                </a:solidFill>
                <a:latin typeface="Gill Sans"/>
                <a:cs typeface="Gill Sans"/>
              </a:rPr>
              <a:t>onset even though the receiver’s response onset occurred much later.</a:t>
            </a:r>
            <a:endParaRPr lang="en-GB" sz="2400" dirty="0">
              <a:solidFill>
                <a:schemeClr val="tx1"/>
              </a:solidFill>
              <a:latin typeface="Gill Sans"/>
              <a:cs typeface="Gill Sans"/>
            </a:endParaRPr>
          </a:p>
        </p:txBody>
      </p:sp>
      <p:pic>
        <p:nvPicPr>
          <p:cNvPr id="14342" name="Picture 7" descr="CNV_minus_nogo_1st_2nd_filter_small.jpg"/>
          <p:cNvPicPr>
            <a:picLocks noChangeAspect="1"/>
          </p:cNvPicPr>
          <p:nvPr/>
        </p:nvPicPr>
        <p:blipFill>
          <a:blip r:embed="rId2"/>
          <a:srcRect t="50118"/>
          <a:stretch>
            <a:fillRect/>
          </a:stretch>
        </p:blipFill>
        <p:spPr bwMode="auto">
          <a:xfrm>
            <a:off x="1128626" y="1687152"/>
            <a:ext cx="7487371" cy="27934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>
            <a:spLocks/>
          </p:cNvSpPr>
          <p:nvPr/>
        </p:nvSpPr>
        <p:spPr bwMode="auto">
          <a:xfrm>
            <a:off x="2590800" y="685800"/>
            <a:ext cx="4069724" cy="4021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lIns="0" tIns="0" rIns="0" bIns="0" anchor="ctr">
            <a:prstTxWarp prst="textNoShape">
              <a:avLst/>
            </a:prstTxWarp>
            <a:spAutoFit/>
          </a:bodyPr>
          <a:lstStyle/>
          <a:p>
            <a:r>
              <a:rPr lang="en-US" sz="2800" dirty="0" smtClean="0">
                <a:solidFill>
                  <a:schemeClr val="tx1"/>
                </a:solidFill>
                <a:latin typeface="Gill Sans"/>
                <a:ea typeface="Gill Sans" pitchFamily="-110" charset="0"/>
                <a:cs typeface="Gill Sans"/>
              </a:rPr>
              <a:t>Predictive Action Simulation</a:t>
            </a:r>
            <a:endParaRPr lang="en-US" sz="2800" dirty="0">
              <a:solidFill>
                <a:schemeClr val="tx1"/>
              </a:solidFill>
              <a:latin typeface="Gill Sans"/>
              <a:ea typeface="Gill Sans" pitchFamily="-110" charset="0"/>
              <a:cs typeface="Gill San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>
          <a:xfrm>
            <a:off x="673158" y="795988"/>
            <a:ext cx="7720657" cy="717840"/>
          </a:xfrm>
        </p:spPr>
        <p:txBody>
          <a:bodyPr>
            <a:noAutofit/>
          </a:bodyPr>
          <a:lstStyle/>
          <a:p>
            <a:pPr algn="ctr"/>
            <a:r>
              <a:rPr lang="en-GB" sz="2800" b="0" dirty="0" smtClean="0">
                <a:solidFill>
                  <a:srgbClr val="000000"/>
                </a:solidFill>
                <a:latin typeface="Gill Sans"/>
                <a:cs typeface="Gill Sans"/>
              </a:rPr>
              <a:t>ERP</a:t>
            </a:r>
            <a:r>
              <a:rPr lang="en-GB" sz="2800" b="0" dirty="0">
                <a:solidFill>
                  <a:srgbClr val="000000"/>
                </a:solidFill>
                <a:latin typeface="Gill Sans"/>
                <a:cs typeface="Gill Sans"/>
              </a:rPr>
              <a:t>/RT correlations </a:t>
            </a:r>
            <a:br>
              <a:rPr lang="en-GB" sz="2800" b="0" dirty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GB" sz="2800" b="0" dirty="0">
                <a:solidFill>
                  <a:srgbClr val="000000"/>
                </a:solidFill>
                <a:latin typeface="Gill Sans"/>
                <a:cs typeface="Gill Sans"/>
              </a:rPr>
              <a:t>when planning to receive the object</a:t>
            </a:r>
          </a:p>
        </p:txBody>
      </p:sp>
      <p:sp>
        <p:nvSpPr>
          <p:cNvPr id="16" name="Rectangle 1"/>
          <p:cNvSpPr>
            <a:spLocks noChangeArrowheads="1"/>
          </p:cNvSpPr>
          <p:nvPr/>
        </p:nvSpPr>
        <p:spPr bwMode="auto">
          <a:xfrm>
            <a:off x="1071880" y="4806762"/>
            <a:ext cx="7919720" cy="122827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>
              <a:buClr>
                <a:srgbClr val="BE311A"/>
              </a:buClr>
              <a:tabLst>
                <a:tab pos="0" algn="l"/>
                <a:tab pos="314805" algn="l"/>
                <a:tab pos="630727" algn="l"/>
                <a:tab pos="946648" algn="l"/>
                <a:tab pos="1262570" algn="l"/>
                <a:tab pos="1578491" algn="l"/>
                <a:tab pos="1894412" algn="l"/>
                <a:tab pos="2210333" algn="l"/>
                <a:tab pos="2526255" algn="l"/>
                <a:tab pos="2842176" algn="l"/>
                <a:tab pos="3158098" algn="l"/>
                <a:tab pos="3474019" algn="l"/>
                <a:tab pos="3789941" algn="l"/>
                <a:tab pos="4105862" algn="l"/>
                <a:tab pos="4421783" algn="l"/>
                <a:tab pos="4737705" algn="l"/>
                <a:tab pos="5053626" algn="l"/>
                <a:tab pos="5369547" algn="l"/>
                <a:tab pos="5685469" algn="l"/>
                <a:tab pos="6001390" algn="l"/>
                <a:tab pos="6317312" algn="l"/>
                <a:tab pos="6617604" algn="l"/>
                <a:tab pos="7126651" algn="l"/>
                <a:tab pos="7635697" algn="l"/>
              </a:tabLst>
            </a:pPr>
            <a:r>
              <a:rPr lang="en-GB" sz="2400" dirty="0" smtClean="0">
                <a:solidFill>
                  <a:srgbClr val="000000"/>
                </a:solidFill>
                <a:latin typeface="Gill Sans"/>
                <a:cs typeface="Gill Sans"/>
              </a:rPr>
              <a:t>The amplitude of the motor </a:t>
            </a:r>
            <a:r>
              <a:rPr lang="en-GB" sz="2400" dirty="0">
                <a:solidFill>
                  <a:srgbClr val="000000"/>
                </a:solidFill>
                <a:latin typeface="Gill Sans"/>
                <a:cs typeface="Gill Sans"/>
              </a:rPr>
              <a:t>CNV</a:t>
            </a:r>
            <a:r>
              <a:rPr lang="en-GB" sz="2400" dirty="0" smtClean="0">
                <a:solidFill>
                  <a:srgbClr val="000000"/>
                </a:solidFill>
                <a:latin typeface="Gill Sans"/>
                <a:cs typeface="Gill Sans"/>
              </a:rPr>
              <a:t> in the receiver was </a:t>
            </a:r>
            <a:r>
              <a:rPr lang="en-GB" sz="2400" dirty="0">
                <a:solidFill>
                  <a:srgbClr val="000000"/>
                </a:solidFill>
                <a:latin typeface="Gill Sans"/>
                <a:cs typeface="Gill Sans"/>
              </a:rPr>
              <a:t>correlated with</a:t>
            </a:r>
            <a:r>
              <a:rPr lang="en-GB" sz="2400" dirty="0" smtClean="0">
                <a:solidFill>
                  <a:srgbClr val="000000"/>
                </a:solidFill>
                <a:latin typeface="Gill Sans"/>
                <a:cs typeface="Gill Sans"/>
              </a:rPr>
              <a:t> the improvement in coordination performance in a pair (</a:t>
            </a:r>
            <a:r>
              <a:rPr lang="en-GB" sz="2400" dirty="0" err="1">
                <a:solidFill>
                  <a:srgbClr val="000000"/>
                </a:solidFill>
                <a:latin typeface="Gill Sans"/>
                <a:cs typeface="Gill Sans"/>
              </a:rPr>
              <a:t>r</a:t>
            </a:r>
            <a:r>
              <a:rPr lang="en-GB" sz="2400" dirty="0">
                <a:solidFill>
                  <a:srgbClr val="000000"/>
                </a:solidFill>
                <a:latin typeface="Gill Sans"/>
                <a:cs typeface="Gill Sans"/>
              </a:rPr>
              <a:t> = 0.585, </a:t>
            </a:r>
            <a:r>
              <a:rPr lang="en-GB" sz="2400" dirty="0" err="1">
                <a:solidFill>
                  <a:srgbClr val="000000"/>
                </a:solidFill>
                <a:latin typeface="Gill Sans"/>
                <a:cs typeface="Gill Sans"/>
              </a:rPr>
              <a:t>p</a:t>
            </a:r>
            <a:r>
              <a:rPr lang="en-GB" sz="2400" dirty="0">
                <a:solidFill>
                  <a:srgbClr val="000000"/>
                </a:solidFill>
                <a:latin typeface="Gill Sans"/>
                <a:cs typeface="Gill Sans"/>
              </a:rPr>
              <a:t> = 0.022). </a:t>
            </a:r>
          </a:p>
        </p:txBody>
      </p:sp>
      <p:pic>
        <p:nvPicPr>
          <p:cNvPr id="15368" name="Picture 10" descr="CNV_2nd_receive_small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20629" y="2302757"/>
            <a:ext cx="1974818" cy="19715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369" name="Picture 11" descr="Coordination_2nd_small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614070" y="2302756"/>
            <a:ext cx="4813931" cy="19715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_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92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1">
          <a:lnSpc>
            <a:spcPct val="92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Arial" charset="0"/>
          <a:buNone/>
          <a:tabLst/>
          <a:defRPr kumimoji="0" lang="en-GB" sz="1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Arial" charset="0"/>
            <a:cs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17705</TotalTime>
  <Words>189</Words>
  <Application>Microsoft Macintosh PowerPoint</Application>
  <PresentationFormat>On-screen Show (4:3)</PresentationFormat>
  <Paragraphs>28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1_Default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ERP/RT correlations  when planning to receive the object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 van de presentatie</dc:title>
  <cp:lastModifiedBy>stev e</cp:lastModifiedBy>
  <cp:revision>342</cp:revision>
  <dcterms:created xsi:type="dcterms:W3CDTF">2012-03-12T23:03:36Z</dcterms:created>
  <dcterms:modified xsi:type="dcterms:W3CDTF">2012-03-12T23:50:42Z</dcterms:modified>
</cp:coreProperties>
</file>

<file path=docProps/thumbnail.jpeg>
</file>